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4" r:id="rId2"/>
  </p:sldMasterIdLst>
  <p:notesMasterIdLst>
    <p:notesMasterId r:id="rId9"/>
  </p:notesMasterIdLst>
  <p:sldIdLst>
    <p:sldId id="270" r:id="rId3"/>
    <p:sldId id="262" r:id="rId4"/>
    <p:sldId id="271" r:id="rId5"/>
    <p:sldId id="263" r:id="rId6"/>
    <p:sldId id="264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AEC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55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8D0EA7-6191-4222-A229-24B92F65B319}" type="datetimeFigureOut">
              <a:rPr lang="en-US"/>
              <a:pPr>
                <a:defRPr/>
              </a:pPr>
              <a:t>9/16/22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6F6A3B1-F797-4C63-A0DE-8D549DF818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16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AECF36"/>
          </a:solidFill>
          <a:ln w="9525" cap="flat" cmpd="sng" algn="ctr">
            <a:solidFill>
              <a:srgbClr val="AECF3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ight Triangle 5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29"/>
          <p:cNvSpPr>
            <a:spLocks/>
          </p:cNvSpPr>
          <p:nvPr/>
        </p:nvSpPr>
        <p:spPr bwMode="auto">
          <a:xfrm>
            <a:off x="3505200" y="6400800"/>
            <a:ext cx="2819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000" dirty="0">
                <a:solidFill>
                  <a:schemeClr val="accent1"/>
                </a:solidFill>
                <a:latin typeface="Lucida Sans Unicode" panose="020B0602030504020204" pitchFamily="34" charset="0"/>
              </a:rPr>
              <a:t>Copyright Channel Marketing Group, 2017</a:t>
            </a:r>
          </a:p>
        </p:txBody>
      </p:sp>
      <p:sp>
        <p:nvSpPr>
          <p:cNvPr id="10" name="Footer Placeholder 18"/>
          <p:cNvSpPr>
            <a:spLocks/>
          </p:cNvSpPr>
          <p:nvPr/>
        </p:nvSpPr>
        <p:spPr bwMode="auto">
          <a:xfrm>
            <a:off x="457200" y="6400800"/>
            <a:ext cx="23510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09774B37-5299-4465-8F39-A1E7A4B48622}" type="datetime1">
              <a:rPr lang="en-US" altLang="en-US" sz="1000">
                <a:solidFill>
                  <a:srgbClr val="E7EBF5"/>
                </a:solidFill>
                <a:latin typeface="Lucida Sans Unicode" panose="020B0602030504020204" pitchFamily="34" charset="0"/>
              </a:rPr>
              <a:pPr/>
              <a:t>9/16/22</a:t>
            </a:fld>
            <a:r>
              <a:rPr lang="en-US" altLang="en-US" sz="1000">
                <a:solidFill>
                  <a:srgbClr val="E7EBF5"/>
                </a:solidFill>
                <a:latin typeface="Lucida Sans Unicode" panose="020B0602030504020204" pitchFamily="34" charset="0"/>
              </a:rPr>
              <a:t>, page </a:t>
            </a:r>
            <a:fld id="{44A8287F-2D03-47CC-ABDE-3E299C247C2B}" type="slidenum">
              <a:rPr lang="en-US" altLang="en-US" sz="1000">
                <a:solidFill>
                  <a:srgbClr val="E7EBF5"/>
                </a:solidFill>
                <a:latin typeface="Lucida Sans Unicode" panose="020B0602030504020204" pitchFamily="34" charset="0"/>
              </a:rPr>
              <a:pPr/>
              <a:t>‹#›</a:t>
            </a:fld>
            <a:endParaRPr lang="en-US" altLang="en-US" sz="1000">
              <a:solidFill>
                <a:srgbClr val="E7EBF5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4345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109538" indent="0" algn="ctr">
              <a:buFont typeface="Wingdings 3" pitchFamily="18" charset="2"/>
              <a:buNone/>
              <a:defRPr>
                <a:latin typeface="Verdana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3AA3BBC0-BFF2-4063-BDF2-FED8217D94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82285" y="6124575"/>
            <a:ext cx="1104515" cy="55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8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09AE42-CA6D-4797-842F-055ABC0733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5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32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32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075478-89D6-49E7-BF04-38F7AD77DB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741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5D7D2-DAE2-D040-B3E8-252FA77F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EFDDF-61ED-6943-8572-A8B6F2DDD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84228-F214-9548-9A3D-595A1DE1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F97E1-04D5-EA48-8BA9-89093AFE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6F71E-07AA-BB4D-BEAC-D2739598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9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C691-67AE-204A-9F0F-8C2EAE48A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10CA0-05F6-B343-BDE0-AC6EAB904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EE29D-4378-EA4C-B036-8CF406E2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5E8CB-22A4-6A40-9410-CB1982EF2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5ADB4-BE28-2243-ACE2-CCEF02FC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41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95D15-25EA-974A-93CD-D0F65F95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BDA06-BFED-8B4D-8E45-666F8EF5B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BBF36-F007-A147-9734-252171EA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91ABC-27FC-4C4C-AEED-B0D43BDB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686BD-9DFD-0747-B024-7033E96F9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07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7E87E-BC31-9749-801E-17E16122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F5236-07BE-B04D-95E4-161955336A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E1072F-1226-D84A-BA1E-4AFF03031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E24A8-5F22-3041-A8F1-77B3795F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593ED-C557-D84F-86D3-E989580F8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E13E8-71A8-234E-B1F8-E7B3FCE1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74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3391-B673-6D4F-B95B-3024784C8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4B52E-A70B-2C41-A9FF-76BA464BE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18865-6FA3-7343-9CB7-30B8922D7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2702A5-A92A-554F-B066-4B93A02F1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E91FB-69FE-C940-9672-E48E7A29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AC89C-C78C-4449-86C0-BBAED1E1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9355F-E438-9344-9E0F-7DE00031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7AD69-3557-584A-B2C8-360332DBA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45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72402-8A54-3943-803F-A9D829AF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8987-A5A1-1E47-8A10-DD4097D4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89C7C-7A1C-4A48-B29C-888B0297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2523C-1433-6349-B534-505E2323F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63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989D4-A1DD-A54F-BD73-D6CB0B86F3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C5E874-5EFD-C347-93CA-0050F44F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298F9-64ED-C146-8278-1A9FAE0A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92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6FA30-451A-2846-98A3-71BB74D1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FF7B2-2F20-D04F-BE1B-38D1C82E8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F2398-53AD-3547-B1E6-6066B7E1C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258430-3D45-B34A-A24C-F2D7FB81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B34B1-4AA4-904B-BFBC-CC3DDE160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6A54F-4E57-3F41-9059-F5DAB0D6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2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E873FB9-782E-4B76-BBF2-8A2778494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714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CC3D-225A-5A43-8F6D-68D409FE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E8AD0E-BCB0-B340-9978-BDCB716F0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7DB1BD-7BE0-BD44-9595-7B90D30FF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733C7-F595-8145-991C-97925C8416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CD1D2-3956-0343-906D-FAC4010E8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B9DCA-AC66-4D48-BB23-63474A2C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11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6D2C7-F0CD-2040-914A-7B72FFD6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0356A-6E9C-5D4B-B00A-276125A0E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B57E5-96C7-2244-99E5-124349B53B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6A40C-0D8C-8643-BB6E-ECE282155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527C5-3B95-204B-9E71-0CA2ECA9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82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B16655-4022-E843-97D5-B78E51E89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326B19-DB5E-F049-AB6B-F4FA30F21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5063E-DCD5-4240-B7E1-3D685864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7EF43D3-7C02-F449-A984-C3C690879590}" type="datetimeFigureOut">
              <a:rPr lang="en-US" smtClean="0"/>
              <a:t>9/16/22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2CC18-0A12-2342-AA58-2DD197CCA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35340-F0C6-DF44-9D6E-6994A0A1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B89C37-7786-894B-9641-FAEB47A5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6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CF633D1-328D-4214-B90D-6734DC1DAA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20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86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86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BB0A2EA-28CA-4276-A364-79ED9B74F6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34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07926CF-C454-4381-87A1-5551A139FA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41FD6BA-3815-4730-97E5-6F966E42A7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9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7122FD6-13E5-4667-B0AE-0122B247C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05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82EEE0E-8065-47A6-84AB-41303F6807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9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9BD3FD-AC52-447B-97D9-A45AA6086A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82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AECF36"/>
          </a:solidFill>
          <a:ln w="9525" cap="flat" cmpd="sng" algn="ctr">
            <a:solidFill>
              <a:srgbClr val="AECF3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  <a:sp3d prstMaterial="softEdge">
              <a:bevelT w="25400" h="25400"/>
            </a:sp3d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4" name="Date Placeholder 29"/>
          <p:cNvSpPr>
            <a:spLocks/>
          </p:cNvSpPr>
          <p:nvPr/>
        </p:nvSpPr>
        <p:spPr bwMode="auto">
          <a:xfrm>
            <a:off x="3505200" y="6340475"/>
            <a:ext cx="2819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000" dirty="0">
                <a:solidFill>
                  <a:schemeClr val="accent1"/>
                </a:solidFill>
                <a:latin typeface="Lucida Sans Unicode" panose="020B0602030504020204" pitchFamily="34" charset="0"/>
              </a:rPr>
              <a:t>Copyright Channel Marketing Group, 2017</a:t>
            </a:r>
          </a:p>
        </p:txBody>
      </p:sp>
      <p:sp>
        <p:nvSpPr>
          <p:cNvPr id="1035" name="Footer Placeholder 18"/>
          <p:cNvSpPr>
            <a:spLocks/>
          </p:cNvSpPr>
          <p:nvPr/>
        </p:nvSpPr>
        <p:spPr bwMode="auto">
          <a:xfrm>
            <a:off x="457200" y="6400800"/>
            <a:ext cx="23510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3E2163F7-2034-4D7A-8C9C-2166436F85D2}" type="datetime1">
              <a:rPr lang="en-US" altLang="en-US" sz="1000">
                <a:solidFill>
                  <a:srgbClr val="E7EBF5"/>
                </a:solidFill>
                <a:latin typeface="Lucida Sans Unicode" panose="020B0602030504020204" pitchFamily="34" charset="0"/>
              </a:rPr>
              <a:pPr/>
              <a:t>9/16/22</a:t>
            </a:fld>
            <a:r>
              <a:rPr lang="en-US" altLang="en-US" sz="1000">
                <a:solidFill>
                  <a:srgbClr val="E7EBF5"/>
                </a:solidFill>
                <a:latin typeface="Lucida Sans Unicode" panose="020B0602030504020204" pitchFamily="34" charset="0"/>
              </a:rPr>
              <a:t>, page </a:t>
            </a:r>
            <a:fld id="{0515CA0C-6DF9-44AA-8D76-20E2AA17C9B4}" type="slidenum">
              <a:rPr lang="en-US" altLang="en-US" sz="1000">
                <a:solidFill>
                  <a:srgbClr val="E7EBF5"/>
                </a:solidFill>
                <a:latin typeface="Lucida Sans Unicode" panose="020B0602030504020204" pitchFamily="34" charset="0"/>
              </a:rPr>
              <a:pPr/>
              <a:t>‹#›</a:t>
            </a:fld>
            <a:endParaRPr lang="en-US" altLang="en-US" sz="1000">
              <a:solidFill>
                <a:srgbClr val="E7EBF5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036" name="Line 14"/>
          <p:cNvSpPr>
            <a:spLocks noChangeShapeType="1"/>
          </p:cNvSpPr>
          <p:nvPr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2BF33C-AAAB-4A23-A5CF-BAE5D61C94E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529314" y="6159127"/>
            <a:ext cx="1103472" cy="5547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8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400">
          <a:solidFill>
            <a:schemeClr val="tx1"/>
          </a:solidFill>
          <a:latin typeface="Verdana" pitchFamily="34" charset="0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000">
          <a:solidFill>
            <a:schemeClr val="tx1"/>
          </a:solidFill>
          <a:latin typeface="Verdana" pitchFamily="34" charset="0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>
          <a:solidFill>
            <a:schemeClr val="tx1"/>
          </a:solidFill>
          <a:latin typeface="Verdana" pitchFamily="34" charset="0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600">
          <a:solidFill>
            <a:schemeClr val="tx1"/>
          </a:solidFill>
          <a:latin typeface="Verdana" pitchFamily="34" charset="0"/>
        </a:defRPr>
      </a:lvl5pPr>
      <a:lvl6pPr marL="18288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E1E1C8-6B3A-7F49-BF93-5F39F8CD8DA9}"/>
              </a:ext>
            </a:extLst>
          </p:cNvPr>
          <p:cNvCxnSpPr>
            <a:cxnSpLocks/>
          </p:cNvCxnSpPr>
          <p:nvPr userDrawn="1"/>
        </p:nvCxnSpPr>
        <p:spPr>
          <a:xfrm>
            <a:off x="1526458" y="6208712"/>
            <a:ext cx="86641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2">
            <a:extLst>
              <a:ext uri="{FF2B5EF4-FFF2-40B4-BE49-F238E27FC236}">
                <a16:creationId xmlns:a16="http://schemas.microsoft.com/office/drawing/2014/main" id="{59831F74-B59B-564F-8890-C411F088E4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102" y="5932489"/>
            <a:ext cx="1104515" cy="55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F4870E0E-7EFE-4443-9804-242B912B9621}"/>
              </a:ext>
            </a:extLst>
          </p:cNvPr>
          <p:cNvSpPr/>
          <p:nvPr userDrawn="1"/>
        </p:nvSpPr>
        <p:spPr>
          <a:xfrm>
            <a:off x="2598367" y="6030119"/>
            <a:ext cx="267890" cy="35718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8AF030-B317-E343-8F4C-442F8DD954FA}"/>
              </a:ext>
            </a:extLst>
          </p:cNvPr>
          <p:cNvSpPr/>
          <p:nvPr userDrawn="1"/>
        </p:nvSpPr>
        <p:spPr>
          <a:xfrm>
            <a:off x="3892165" y="6030120"/>
            <a:ext cx="267890" cy="35718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AF5D559-958A-C04C-A9E4-184132A544DC}"/>
              </a:ext>
            </a:extLst>
          </p:cNvPr>
          <p:cNvSpPr/>
          <p:nvPr userDrawn="1"/>
        </p:nvSpPr>
        <p:spPr>
          <a:xfrm>
            <a:off x="5185962" y="6030118"/>
            <a:ext cx="267890" cy="35718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0F34498-C723-6140-9C4B-445C08F84FC5}"/>
              </a:ext>
            </a:extLst>
          </p:cNvPr>
          <p:cNvSpPr/>
          <p:nvPr userDrawn="1"/>
        </p:nvSpPr>
        <p:spPr>
          <a:xfrm>
            <a:off x="6479759" y="6030117"/>
            <a:ext cx="267890" cy="35718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D406A9E-08FC-5249-8D3B-EA26D7C2D966}"/>
              </a:ext>
            </a:extLst>
          </p:cNvPr>
          <p:cNvSpPr/>
          <p:nvPr userDrawn="1"/>
        </p:nvSpPr>
        <p:spPr>
          <a:xfrm>
            <a:off x="7773556" y="6030117"/>
            <a:ext cx="267890" cy="35718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EFD64FE-7B39-4B48-B208-311534A1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5333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4">
            <a:extLst>
              <a:ext uri="{FF2B5EF4-FFF2-40B4-BE49-F238E27FC236}">
                <a16:creationId xmlns:a16="http://schemas.microsoft.com/office/drawing/2014/main" id="{4EB76EFA-C417-8842-873F-F766E2C52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315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Avenir Medium" panose="02000503020000020003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1.sv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3.svg"/><Relationship Id="rId7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5.svg"/><Relationship Id="rId7" Type="http://schemas.openxmlformats.org/officeDocument/2006/relationships/image" Target="../media/image8.png"/><Relationship Id="rId12" Type="http://schemas.openxmlformats.org/officeDocument/2006/relationships/image" Target="../media/image11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6.svg"/><Relationship Id="rId10" Type="http://schemas.openxmlformats.org/officeDocument/2006/relationships/image" Target="../media/image13.sv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958CA6-12F0-8A47-9417-7A7B8E737BE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2820" y="1229066"/>
            <a:ext cx="3738361" cy="379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68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42D6-2419-1F4B-BECA-4A9B312F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Pillars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5D403-5903-E640-B61D-987B9E35F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2328236"/>
            <a:ext cx="7017141" cy="289184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7C252"/>
                </a:solidFill>
                <a:latin typeface="Avenir Medium" panose="02000503020000020003" pitchFamily="2" charset="0"/>
              </a:rPr>
              <a:t>Product expertise</a:t>
            </a:r>
            <a:r>
              <a:rPr lang="en-US" dirty="0">
                <a:solidFill>
                  <a:srgbClr val="F7C252"/>
                </a:solidFill>
                <a:latin typeface="Avenir Medium" panose="02000503020000020003" pitchFamily="2" charset="0"/>
              </a:rPr>
              <a:t> </a:t>
            </a:r>
            <a:endParaRPr lang="en-US" sz="2400" dirty="0">
              <a:solidFill>
                <a:srgbClr val="F7C252"/>
              </a:solidFill>
              <a:latin typeface="Avenir Medium" panose="02000503020000020003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accent4"/>
              </a:solidFill>
              <a:latin typeface="Avenir Medium" panose="02000503020000020003" pitchFamily="2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Investment in specialists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Obtaining certifications </a:t>
            </a:r>
            <a:r>
              <a:rPr lang="en-US" sz="1500" dirty="0"/>
              <a:t>(ex. CPMR, LC, LEED AP, RCDD)</a:t>
            </a:r>
            <a:br>
              <a:rPr lang="en-US" sz="1500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Training plan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Internal training process 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Increase utilization of NEMRA University tool 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Maximizing factory training resources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Factory visits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7" name="Graphic 6" descr="Badge 1 with solid fill">
            <a:extLst>
              <a:ext uri="{FF2B5EF4-FFF2-40B4-BE49-F238E27FC236}">
                <a16:creationId xmlns:a16="http://schemas.microsoft.com/office/drawing/2014/main" id="{F2C59BE7-3D67-1741-A511-72DFAABB0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45547" y="5329859"/>
            <a:ext cx="373194" cy="373194"/>
          </a:xfrm>
          <a:prstGeom prst="rect">
            <a:avLst/>
          </a:prstGeom>
        </p:spPr>
      </p:pic>
      <p:pic>
        <p:nvPicPr>
          <p:cNvPr id="11" name="Graphic 10" descr="Badge 1 with solid fill">
            <a:extLst>
              <a:ext uri="{FF2B5EF4-FFF2-40B4-BE49-F238E27FC236}">
                <a16:creationId xmlns:a16="http://schemas.microsoft.com/office/drawing/2014/main" id="{B1707DB7-3DC7-7F4B-8D17-2A2A691EA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0398" y="2207592"/>
            <a:ext cx="526069" cy="52606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7F5DCB3-C863-BB43-9B19-4D64DFDE21A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2660" y="1136694"/>
            <a:ext cx="1224528" cy="124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442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Badge with solid fill">
            <a:extLst>
              <a:ext uri="{FF2B5EF4-FFF2-40B4-BE49-F238E27FC236}">
                <a16:creationId xmlns:a16="http://schemas.microsoft.com/office/drawing/2014/main" id="{9AB7219B-55A7-A148-9C4A-35A7C4CC4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8901" y="2207873"/>
            <a:ext cx="526070" cy="526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B942D6-2419-1F4B-BECA-4A9B312F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Pillars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5D403-5903-E640-B61D-987B9E35F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2328236"/>
            <a:ext cx="7048166" cy="2891846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3EAA44"/>
                </a:solidFill>
                <a:latin typeface="Avenir Medium" panose="02000503020000020003" pitchFamily="2" charset="0"/>
              </a:rPr>
              <a:t>Demand Generation 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accent4"/>
              </a:solidFill>
              <a:latin typeface="Avenir Medium" panose="02000503020000020003" pitchFamily="2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The key to survival is more focus on the </a:t>
            </a:r>
            <a:br>
              <a:rPr lang="en-US" dirty="0"/>
            </a:br>
            <a:r>
              <a:rPr lang="en-US" dirty="0"/>
              <a:t>end user / influencer (ex. engineers, architects) 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Market segment specialists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Ability to adapt to market conditions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Complimentary product basket to maximize demand impact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Positioning new products quickly </a:t>
            </a:r>
          </a:p>
        </p:txBody>
      </p:sp>
      <p:pic>
        <p:nvPicPr>
          <p:cNvPr id="8" name="Graphic 7" descr="Badge with solid fill">
            <a:extLst>
              <a:ext uri="{FF2B5EF4-FFF2-40B4-BE49-F238E27FC236}">
                <a16:creationId xmlns:a16="http://schemas.microsoft.com/office/drawing/2014/main" id="{031695DC-B616-1F46-BDE1-8584F9244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3141" y="5329860"/>
            <a:ext cx="373194" cy="373194"/>
          </a:xfrm>
          <a:prstGeom prst="rect">
            <a:avLst/>
          </a:prstGeom>
        </p:spPr>
      </p:pic>
      <p:pic>
        <p:nvPicPr>
          <p:cNvPr id="12" name="Graphic 11" descr="Badge 1 with solid fill">
            <a:extLst>
              <a:ext uri="{FF2B5EF4-FFF2-40B4-BE49-F238E27FC236}">
                <a16:creationId xmlns:a16="http://schemas.microsoft.com/office/drawing/2014/main" id="{796CB425-0070-174B-917E-E4C335E577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45547" y="5329859"/>
            <a:ext cx="373194" cy="3731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0C7859A-1D0B-5A42-9BC5-5D23402B27D7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2660" y="1136694"/>
            <a:ext cx="1224528" cy="124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5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42D6-2419-1F4B-BECA-4A9B312F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Pillars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5D403-5903-E640-B61D-987B9E35F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2328236"/>
            <a:ext cx="7017141" cy="289184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EA7D2E"/>
                </a:solidFill>
                <a:latin typeface="Avenir Medium" panose="02000503020000020003" pitchFamily="2" charset="0"/>
              </a:rPr>
              <a:t>Planning</a:t>
            </a:r>
            <a:r>
              <a:rPr lang="en-US" sz="2400" dirty="0">
                <a:solidFill>
                  <a:srgbClr val="266DAE"/>
                </a:solidFill>
                <a:latin typeface="Avenir Medium" panose="02000503020000020003" pitchFamily="2" charset="0"/>
              </a:rPr>
              <a:t> </a:t>
            </a:r>
            <a:endParaRPr lang="en-US" dirty="0">
              <a:solidFill>
                <a:schemeClr val="accent4"/>
              </a:solidFill>
              <a:latin typeface="Avenir Medium" panose="02000503020000020003" pitchFamily="2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50" dirty="0"/>
              <a:t>Annual agency plan and account planning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50" dirty="0"/>
              <a:t>Product line direction and synergy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50" dirty="0"/>
              <a:t>Investigating emerging markets and technologies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50" dirty="0"/>
              <a:t>Succession plan focus-business continuity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50" dirty="0"/>
              <a:t>Reinvestment strategy / roadmap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950" dirty="0"/>
              <a:t>Non-traditional shift in revenue generation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1725" dirty="0"/>
              <a:t>Marketing 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1725" dirty="0"/>
              <a:t>Sales Operations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1725" dirty="0"/>
              <a:t>Training</a:t>
            </a:r>
          </a:p>
        </p:txBody>
      </p:sp>
      <p:pic>
        <p:nvPicPr>
          <p:cNvPr id="6" name="Graphic 5" descr="Badge 3 with solid fill">
            <a:extLst>
              <a:ext uri="{FF2B5EF4-FFF2-40B4-BE49-F238E27FC236}">
                <a16:creationId xmlns:a16="http://schemas.microsoft.com/office/drawing/2014/main" id="{32A3E70D-FDB0-E14B-9DDD-4AB5ECF26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3436" y="5329859"/>
            <a:ext cx="373194" cy="373194"/>
          </a:xfrm>
          <a:prstGeom prst="rect">
            <a:avLst/>
          </a:prstGeom>
        </p:spPr>
      </p:pic>
      <p:pic>
        <p:nvPicPr>
          <p:cNvPr id="10" name="Graphic 9" descr="Badge 1 with solid fill">
            <a:extLst>
              <a:ext uri="{FF2B5EF4-FFF2-40B4-BE49-F238E27FC236}">
                <a16:creationId xmlns:a16="http://schemas.microsoft.com/office/drawing/2014/main" id="{3A5C9F37-87BD-5646-BF84-0726A06C43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45547" y="5329859"/>
            <a:ext cx="373194" cy="37319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DE9C90-3DBB-1F43-A9B0-4AA569BD692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2660" y="1136694"/>
            <a:ext cx="1224528" cy="1244713"/>
          </a:xfrm>
          <a:prstGeom prst="rect">
            <a:avLst/>
          </a:prstGeom>
        </p:spPr>
      </p:pic>
      <p:pic>
        <p:nvPicPr>
          <p:cNvPr id="13" name="Graphic 12" descr="Badge with solid fill">
            <a:extLst>
              <a:ext uri="{FF2B5EF4-FFF2-40B4-BE49-F238E27FC236}">
                <a16:creationId xmlns:a16="http://schemas.microsoft.com/office/drawing/2014/main" id="{E55F7C62-A821-3043-8B9E-7152399B4C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33141" y="5329860"/>
            <a:ext cx="373194" cy="373194"/>
          </a:xfrm>
          <a:prstGeom prst="rect">
            <a:avLst/>
          </a:prstGeom>
        </p:spPr>
      </p:pic>
      <p:pic>
        <p:nvPicPr>
          <p:cNvPr id="14" name="Graphic 13" descr="Badge 3 with solid fill">
            <a:extLst>
              <a:ext uri="{FF2B5EF4-FFF2-40B4-BE49-F238E27FC236}">
                <a16:creationId xmlns:a16="http://schemas.microsoft.com/office/drawing/2014/main" id="{8651BB24-DD22-7342-9BB5-866D02C5A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1147" y="2214693"/>
            <a:ext cx="525320" cy="52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4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42D6-2419-1F4B-BECA-4A9B312F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Pillars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5D403-5903-E640-B61D-987B9E35F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10" y="2328236"/>
            <a:ext cx="6690569" cy="2891846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2D71BD"/>
                </a:solidFill>
                <a:latin typeface="Avenir Medium" panose="02000503020000020003" pitchFamily="2" charset="0"/>
              </a:rPr>
              <a:t>Marketing 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accent4"/>
              </a:solidFill>
              <a:latin typeface="Avenir Medium" panose="02000503020000020003" pitchFamily="2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Adaptation critically important in a post-COVID world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Dedicated resources &amp; investment in a digital marketing platform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Alignment with sales operations &amp; leadership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Elevating brand image &amp; awareness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Market segmentation &amp; lead generation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Product positioning &amp; outreach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11" name="Graphic 10" descr="Badge 4 with solid fill">
            <a:extLst>
              <a:ext uri="{FF2B5EF4-FFF2-40B4-BE49-F238E27FC236}">
                <a16:creationId xmlns:a16="http://schemas.microsoft.com/office/drawing/2014/main" id="{DC5B7431-D261-EE42-ACCE-32F3F9D4A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21031" y="5329859"/>
            <a:ext cx="373194" cy="373194"/>
          </a:xfrm>
          <a:prstGeom prst="rect">
            <a:avLst/>
          </a:prstGeom>
        </p:spPr>
      </p:pic>
      <p:pic>
        <p:nvPicPr>
          <p:cNvPr id="13" name="Graphic 12" descr="Badge 1 with solid fill">
            <a:extLst>
              <a:ext uri="{FF2B5EF4-FFF2-40B4-BE49-F238E27FC236}">
                <a16:creationId xmlns:a16="http://schemas.microsoft.com/office/drawing/2014/main" id="{68553A30-22E6-674E-BAD0-9CFB3C8D68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45547" y="5329859"/>
            <a:ext cx="373194" cy="3731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7E8156E-06CC-3F49-A527-6C032F07C80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2660" y="1136694"/>
            <a:ext cx="1224528" cy="1244713"/>
          </a:xfrm>
          <a:prstGeom prst="rect">
            <a:avLst/>
          </a:prstGeom>
        </p:spPr>
      </p:pic>
      <p:pic>
        <p:nvPicPr>
          <p:cNvPr id="15" name="Graphic 14" descr="Badge with solid fill">
            <a:extLst>
              <a:ext uri="{FF2B5EF4-FFF2-40B4-BE49-F238E27FC236}">
                <a16:creationId xmlns:a16="http://schemas.microsoft.com/office/drawing/2014/main" id="{A08E24A1-520B-3042-B077-C08A8BC437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33141" y="5329860"/>
            <a:ext cx="373194" cy="373194"/>
          </a:xfrm>
          <a:prstGeom prst="rect">
            <a:avLst/>
          </a:prstGeom>
        </p:spPr>
      </p:pic>
      <p:pic>
        <p:nvPicPr>
          <p:cNvPr id="16" name="Graphic 15" descr="Badge 4 with solid fill">
            <a:extLst>
              <a:ext uri="{FF2B5EF4-FFF2-40B4-BE49-F238E27FC236}">
                <a16:creationId xmlns:a16="http://schemas.microsoft.com/office/drawing/2014/main" id="{5D9B55CF-A78E-B540-87B3-B1D98CD063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0397" y="2231497"/>
            <a:ext cx="526070" cy="526070"/>
          </a:xfrm>
          <a:prstGeom prst="rect">
            <a:avLst/>
          </a:prstGeom>
        </p:spPr>
      </p:pic>
      <p:pic>
        <p:nvPicPr>
          <p:cNvPr id="17" name="Graphic 16" descr="Badge 3 with solid fill">
            <a:extLst>
              <a:ext uri="{FF2B5EF4-FFF2-40B4-BE49-F238E27FC236}">
                <a16:creationId xmlns:a16="http://schemas.microsoft.com/office/drawing/2014/main" id="{DEA1A234-256C-534F-8262-23DEDFE37B5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33436" y="5329859"/>
            <a:ext cx="373194" cy="37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8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5D403-5903-E640-B61D-987B9E35F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2328236"/>
            <a:ext cx="6559941" cy="289184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736CB3"/>
                </a:solidFill>
                <a:latin typeface="Avenir Medium" panose="02000503020000020003" pitchFamily="2" charset="0"/>
              </a:rPr>
              <a:t>Technology</a:t>
            </a:r>
            <a:r>
              <a:rPr lang="en-US" dirty="0">
                <a:solidFill>
                  <a:srgbClr val="736CB3"/>
                </a:solidFill>
                <a:latin typeface="Avenir Medium" panose="02000503020000020003" pitchFamily="2" charset="0"/>
              </a:rPr>
              <a:t> </a:t>
            </a:r>
            <a:endParaRPr lang="en-US" sz="2400" dirty="0">
              <a:solidFill>
                <a:srgbClr val="736CB3"/>
              </a:solidFill>
              <a:latin typeface="Avenir Medium" panose="02000503020000020003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accent4"/>
              </a:solidFill>
              <a:latin typeface="Avenir Medium" panose="02000503020000020003" pitchFamily="2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Investment in CRM, marketing automation, ERP system, data analytics, virtual interaction tools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Utilization of available technologies to enhance sales enablement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Dedicated personnel and processes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16" name="Graphic 15" descr="Badge 5 with solid fill">
            <a:extLst>
              <a:ext uri="{FF2B5EF4-FFF2-40B4-BE49-F238E27FC236}">
                <a16:creationId xmlns:a16="http://schemas.microsoft.com/office/drawing/2014/main" id="{9D5A569B-6F97-A249-AC10-9FB335B9E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0397" y="2207872"/>
            <a:ext cx="526070" cy="526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B942D6-2419-1F4B-BECA-4A9B312F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Pillars</a:t>
            </a:r>
          </a:p>
        </p:txBody>
      </p:sp>
      <p:pic>
        <p:nvPicPr>
          <p:cNvPr id="10" name="Graphic 9" descr="Badge 1 with solid fill">
            <a:extLst>
              <a:ext uri="{FF2B5EF4-FFF2-40B4-BE49-F238E27FC236}">
                <a16:creationId xmlns:a16="http://schemas.microsoft.com/office/drawing/2014/main" id="{EDB96A6B-B644-D747-9CF1-8C58ED38CF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45547" y="5329859"/>
            <a:ext cx="373194" cy="3731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F52FFD-0317-8541-887C-62DCAB947DB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2660" y="1136694"/>
            <a:ext cx="1224528" cy="1244713"/>
          </a:xfrm>
          <a:prstGeom prst="rect">
            <a:avLst/>
          </a:prstGeom>
        </p:spPr>
      </p:pic>
      <p:pic>
        <p:nvPicPr>
          <p:cNvPr id="12" name="Graphic 11" descr="Badge with solid fill">
            <a:extLst>
              <a:ext uri="{FF2B5EF4-FFF2-40B4-BE49-F238E27FC236}">
                <a16:creationId xmlns:a16="http://schemas.microsoft.com/office/drawing/2014/main" id="{7E2582A2-781D-C54C-83E0-FE51C99E03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33141" y="5329860"/>
            <a:ext cx="373194" cy="373194"/>
          </a:xfrm>
          <a:prstGeom prst="rect">
            <a:avLst/>
          </a:prstGeom>
        </p:spPr>
      </p:pic>
      <p:pic>
        <p:nvPicPr>
          <p:cNvPr id="17" name="Graphic 16" descr="Badge 5 with solid fill">
            <a:extLst>
              <a:ext uri="{FF2B5EF4-FFF2-40B4-BE49-F238E27FC236}">
                <a16:creationId xmlns:a16="http://schemas.microsoft.com/office/drawing/2014/main" id="{75E55B60-4220-B74A-836B-B658FE5C8C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5529" y="5329860"/>
            <a:ext cx="373195" cy="373195"/>
          </a:xfrm>
          <a:prstGeom prst="rect">
            <a:avLst/>
          </a:prstGeom>
        </p:spPr>
      </p:pic>
      <p:pic>
        <p:nvPicPr>
          <p:cNvPr id="18" name="Graphic 17" descr="Badge 4 with solid fill">
            <a:extLst>
              <a:ext uri="{FF2B5EF4-FFF2-40B4-BE49-F238E27FC236}">
                <a16:creationId xmlns:a16="http://schemas.microsoft.com/office/drawing/2014/main" id="{61466AED-C0CC-7341-88EE-94F51AB44B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21031" y="5329859"/>
            <a:ext cx="373194" cy="373194"/>
          </a:xfrm>
          <a:prstGeom prst="rect">
            <a:avLst/>
          </a:prstGeom>
        </p:spPr>
      </p:pic>
      <p:pic>
        <p:nvPicPr>
          <p:cNvPr id="19" name="Graphic 18" descr="Badge 3 with solid fill">
            <a:extLst>
              <a:ext uri="{FF2B5EF4-FFF2-40B4-BE49-F238E27FC236}">
                <a16:creationId xmlns:a16="http://schemas.microsoft.com/office/drawing/2014/main" id="{B73BB6C5-0E49-0944-83D5-22D04C75839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33436" y="5329859"/>
            <a:ext cx="373194" cy="37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29614"/>
      </p:ext>
    </p:extLst>
  </p:cSld>
  <p:clrMapOvr>
    <a:masterClrMapping/>
  </p:clrMapOvr>
</p:sld>
</file>

<file path=ppt/theme/theme1.xml><?xml version="1.0" encoding="utf-8"?>
<a:theme xmlns:a="http://schemas.openxmlformats.org/drawingml/2006/main" name="CMG New Template">
  <a:themeElements>
    <a:clrScheme name="Custom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206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" id="{201A20B5-DCF1-4C4D-8BD1-9348DD7C2A62}" vid="{B52A52B7-4B11-4F23-8F30-25C6146CF812}"/>
    </a:ext>
  </a:extLst>
</a:theme>
</file>

<file path=ppt/theme/theme2.xml><?xml version="1.0" encoding="utf-8"?>
<a:theme xmlns:a="http://schemas.openxmlformats.org/drawingml/2006/main" name="Office Theme">
  <a:themeElements>
    <a:clrScheme name="Synergy 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001A29"/>
      </a:accent1>
      <a:accent2>
        <a:srgbClr val="0088C7"/>
      </a:accent2>
      <a:accent3>
        <a:srgbClr val="F5C466"/>
      </a:accent3>
      <a:accent4>
        <a:srgbClr val="FF8E03"/>
      </a:accent4>
      <a:accent5>
        <a:srgbClr val="595959"/>
      </a:accent5>
      <a:accent6>
        <a:srgbClr val="CBCDCC"/>
      </a:accent6>
      <a:hlink>
        <a:srgbClr val="0088C7"/>
      </a:hlink>
      <a:folHlink>
        <a:srgbClr val="CBCDC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CMG PPT</Template>
  <TotalTime>4453</TotalTime>
  <Words>206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Avenir Book</vt:lpstr>
      <vt:lpstr>Avenir Medium</vt:lpstr>
      <vt:lpstr>Book Antiqua</vt:lpstr>
      <vt:lpstr>Calibri</vt:lpstr>
      <vt:lpstr>Lucida Sans Unicode</vt:lpstr>
      <vt:lpstr>Verdana</vt:lpstr>
      <vt:lpstr>Wingdings 2</vt:lpstr>
      <vt:lpstr>Wingdings 3</vt:lpstr>
      <vt:lpstr>CMG New Template</vt:lpstr>
      <vt:lpstr>Office Theme</vt:lpstr>
      <vt:lpstr>PowerPoint Presentation</vt:lpstr>
      <vt:lpstr>The Five Pillars</vt:lpstr>
      <vt:lpstr>The Five Pillars</vt:lpstr>
      <vt:lpstr>The Five Pillars</vt:lpstr>
      <vt:lpstr>The Five Pillars</vt:lpstr>
      <vt:lpstr>The Five Pillars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Strategic Advisory Council</dc:title>
  <dc:creator>David Gordon</dc:creator>
  <cp:lastModifiedBy>Office License 01</cp:lastModifiedBy>
  <cp:revision>6</cp:revision>
  <dcterms:created xsi:type="dcterms:W3CDTF">2022-03-23T19:18:54Z</dcterms:created>
  <dcterms:modified xsi:type="dcterms:W3CDTF">2022-09-19T18:00:22Z</dcterms:modified>
</cp:coreProperties>
</file>